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1" r:id="rId7"/>
    <p:sldId id="272" r:id="rId8"/>
    <p:sldId id="273" r:id="rId9"/>
    <p:sldId id="263" r:id="rId10"/>
    <p:sldId id="274" r:id="rId11"/>
    <p:sldId id="264" r:id="rId12"/>
    <p:sldId id="265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9"/>
    <a:srgbClr val="024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3F67-B707-8979-476B-02C5D735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E38E1-3DA5-4D6E-C293-63C7257D7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FC9CA-BC25-AA3C-2768-3A7E824E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8B6C0-2820-D328-6956-3380379A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92ACD-F373-DD6F-A122-6836173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16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FEFE-FABA-541F-62FA-F712B62D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DFC51-4043-FB34-0659-6BD60C96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A309F-94DE-293D-E0E4-782EBA5A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87A13-706B-00C8-1CEB-199CFA57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84EE-2572-1BF3-3AE7-FC154CFD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0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2E86E-23F7-E0E1-6E81-8EF16FBF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8EDE7-8DB5-7995-4B8E-2BD10DD79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4284B-BCE6-A5C8-7739-4DDA8C1C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5D59-ABA5-DF6F-A038-85B48D5A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EC422-F6D2-24BE-04AD-F7371932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85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FE3-DEDB-AC73-C45A-E22078E2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0FB-0A48-6E86-5C82-0AB983325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D0833-DED5-263D-D4D7-2DD28FB0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03E5-B502-CE4D-946A-8C13C1DC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8BE9-5242-17AF-1046-FE491A2F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31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BEF3-33FC-AD9D-27C2-2638CDD4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40520-82AB-80D4-E037-5745B637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F8989-545D-8EA5-BF36-EA1D5870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C6F8-6D1D-A7B6-E9CF-B0D366A1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963B2-7663-6919-5F58-5964CA57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0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B508-AE15-0BBC-8E45-EC27300B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5521-EF06-6978-C1B2-B38129C7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12A0-395D-F9F5-8614-7D0F5F77B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FF17-BAFA-C0FE-E8B4-A8ED0EBF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585A-DEEB-D9E7-5C3B-BD2DE988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20A6E-52A0-BF80-F991-48C3DADF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DD87-350F-B7C4-73DC-C55AC948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F4C4-840F-E004-0F45-1D705809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46230-17DD-1385-9FCA-267F1CAB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D790D-0EBC-83AA-BCBB-49D3AA1CB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6F0C-6C82-BA9C-F7DB-6EA9C2819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55DA4-D5DE-29A5-F8F4-75AB8AD8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8DBE8-D9BC-3E0B-0D32-B075DEA5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403B2-E2EE-D500-51E4-6523D6AF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0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DCD2-7634-E577-54CC-7499A261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D62DC-9D8B-9ED5-1866-5BC183A4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FC5A4-5C09-61A7-D648-4C9D4C05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A0086-7A2B-A223-1059-E1D092DC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4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DBE64-6118-9AFD-0616-BC6CB26C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89BF4-81CA-177F-6DC2-93F24CA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71-C239-E607-2CEE-3AF2852A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1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A0FD-EAEE-B877-2F01-0E696619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6EFA-B9AA-9F0B-71D2-F37EA157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B04D-F65C-6A4E-1977-AE47ABF33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746A-CD00-7802-5968-DE12C324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E17-85ED-3700-30C5-205EFF12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2D8C5-E45C-9AF4-B304-0177284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2A59-09B2-90A7-A003-5E3A5DB0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B6828-F0F3-0EED-A1FB-63722783D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3208E-3500-BB78-9F2F-29AF91576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1DFD0-FCAB-7EBC-65ED-C95698A1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F402-646F-06E9-3B3A-569EEFD8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B9D9-6BB8-A33F-CB12-2140C250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47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C6A20-AE17-F51D-0056-C897F9A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519A0-38F0-812C-A66A-BD2ACBCF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1F8B5-9CAF-D186-F590-009D772C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052E0-193B-4471-BAD0-B156ECCE0645}" type="datetimeFigureOut">
              <a:rPr lang="en-IN" smtClean="0"/>
              <a:t>30-05-2023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F7A92-9451-315D-59B1-30C84C2C0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BC550-D29D-0007-4957-B5A87C17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3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eveloper.mozilla.org/en-US/docs/Web/JavaScript/Referen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Reference" TargetMode="External"/><Relationship Id="rId5" Type="http://schemas.openxmlformats.org/officeDocument/2006/relationships/hyperlink" Target="https://legacy.reactjs.org/docs/create-a-new-react-app.html" TargetMode="External"/><Relationship Id="rId4" Type="http://schemas.openxmlformats.org/officeDocument/2006/relationships/hyperlink" Target="https://docs.spring.io/spring-boot/docs/current/reference/htmlsingle/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CA37C-43E3-060E-4CAD-1BD4C14A9E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16042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506B1-3967-6BD4-A69D-6500BA86F1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66" y="861703"/>
            <a:ext cx="3511059" cy="930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1ADF4-B0C7-C7C2-8B63-8895D3F81E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97756" y="2382691"/>
            <a:ext cx="7396481" cy="9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5400" b="1" dirty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Social Networking Site</a:t>
            </a:r>
            <a:endParaRPr lang="en-IN" sz="2800" b="1" dirty="0">
              <a:solidFill>
                <a:schemeClr val="accent2">
                  <a:lumMod val="50000"/>
                </a:schemeClr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7A2AC-00F6-985A-C661-784C2AA22D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3120" y="4111045"/>
            <a:ext cx="6197600" cy="2295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Submitted by: Mahaan Lal Srivastav</a:t>
            </a:r>
            <a:endParaRPr lang="en-IN" sz="1050" b="1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b="1" dirty="0">
                <a:latin typeface="Trebuchet MS" panose="020B0603020202020204" pitchFamily="34" charset="0"/>
              </a:rPr>
              <a:t>Submission type : Individual</a:t>
            </a: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Name:	</a:t>
            </a:r>
            <a:r>
              <a:rPr lang="en-IN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Social Networking Site</a:t>
            </a:r>
            <a:endParaRPr lang="en-IN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Batch : AXIS SFT 12</a:t>
            </a:r>
            <a:endParaRPr lang="en-IN" sz="105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LMS Id : srilalmahaan@gmail.com</a:t>
            </a:r>
            <a:endParaRPr lang="en-IN" sz="105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Program : Axis Fintech</a:t>
            </a:r>
            <a:endParaRPr lang="en-IN" sz="105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8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Date: 31/05/2023</a:t>
            </a:r>
            <a:endParaRPr lang="en-IN" sz="105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088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2633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Back-end Development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6A81-F334-0D76-10FC-F69162C07E4E}"/>
              </a:ext>
            </a:extLst>
          </p:cNvPr>
          <p:cNvSpPr txBox="1"/>
          <p:nvPr/>
        </p:nvSpPr>
        <p:spPr>
          <a:xfrm>
            <a:off x="627737" y="2173168"/>
            <a:ext cx="2411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Directory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1606-A720-15D3-1441-A854A81C2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214302"/>
            <a:ext cx="2190748" cy="563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B19AC-D78A-0460-FD68-9A2116839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37" y="1111982"/>
            <a:ext cx="1314450" cy="784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47ADA-6B71-13DA-5F45-FC173653C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3" y="976757"/>
            <a:ext cx="1314450" cy="1314450"/>
          </a:xfrm>
          <a:prstGeom prst="rect">
            <a:avLst/>
          </a:prstGeom>
        </p:spPr>
      </p:pic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0B65E290-A406-CDD1-830B-8EFB5DDF1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082062"/>
              </p:ext>
            </p:extLst>
          </p:nvPr>
        </p:nvGraphicFramePr>
        <p:xfrm>
          <a:off x="627737" y="2686982"/>
          <a:ext cx="10078368" cy="393456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19592">
                  <a:extLst>
                    <a:ext uri="{9D8B030D-6E8A-4147-A177-3AD203B41FA5}">
                      <a16:colId xmlns:a16="http://schemas.microsoft.com/office/drawing/2014/main" val="2294594384"/>
                    </a:ext>
                  </a:extLst>
                </a:gridCol>
                <a:gridCol w="2519592">
                  <a:extLst>
                    <a:ext uri="{9D8B030D-6E8A-4147-A177-3AD203B41FA5}">
                      <a16:colId xmlns:a16="http://schemas.microsoft.com/office/drawing/2014/main" val="247859398"/>
                    </a:ext>
                  </a:extLst>
                </a:gridCol>
                <a:gridCol w="2519592">
                  <a:extLst>
                    <a:ext uri="{9D8B030D-6E8A-4147-A177-3AD203B41FA5}">
                      <a16:colId xmlns:a16="http://schemas.microsoft.com/office/drawing/2014/main" val="1279634461"/>
                    </a:ext>
                  </a:extLst>
                </a:gridCol>
                <a:gridCol w="2519592">
                  <a:extLst>
                    <a:ext uri="{9D8B030D-6E8A-4147-A177-3AD203B41FA5}">
                      <a16:colId xmlns:a16="http://schemas.microsoft.com/office/drawing/2014/main" val="3565608946"/>
                    </a:ext>
                  </a:extLst>
                </a:gridCol>
              </a:tblGrid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6588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9758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Messages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90009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GroupRepository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GroupService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GroupController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040934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Friends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FriendsRepository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FriendsService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FriendsController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286161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82669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17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30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Front-end Development</a:t>
            </a:r>
            <a:r>
              <a:rPr lang="en-I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9D8A8-1C42-C2FD-EA56-C22FFDE8AF0E}"/>
              </a:ext>
            </a:extLst>
          </p:cNvPr>
          <p:cNvSpPr txBox="1"/>
          <p:nvPr/>
        </p:nvSpPr>
        <p:spPr>
          <a:xfrm>
            <a:off x="823595" y="3051040"/>
            <a:ext cx="9772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React: Powering Immersive User Experience of a single page application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JavaScript: Enhancing Functionality and Interactivity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</a:rPr>
              <a:t>Axios</a:t>
            </a:r>
            <a:r>
              <a:rPr lang="en-US" sz="2400" b="0" i="0" dirty="0">
                <a:solidFill>
                  <a:srgbClr val="002060"/>
                </a:solidFill>
                <a:effectLst/>
              </a:rPr>
              <a:t>: Efficient Backend Communication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CSS for beautifying User Interface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AE3D7B-6B40-DAAC-C612-3FA550CF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2" y="1330967"/>
            <a:ext cx="1961395" cy="1309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09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Integration and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0B694-CE8C-1B3C-6470-234A7FE34C41}"/>
              </a:ext>
            </a:extLst>
          </p:cNvPr>
          <p:cNvSpPr txBox="1"/>
          <p:nvPr/>
        </p:nvSpPr>
        <p:spPr>
          <a:xfrm>
            <a:off x="2180969" y="2407365"/>
            <a:ext cx="9137263" cy="2191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b="0" i="0" dirty="0">
                <a:effectLst/>
                <a:latin typeface="Söhne"/>
              </a:rPr>
              <a:t>Our API underwent thorough testing using Postman, validating functionality, performance, and security of endpoints. Postman's intuitive interface efficiently tested various API requests (GET, POST, PUT, DELETE), providing a robust environment to simulate real-world scenarios and assess API response.</a:t>
            </a:r>
            <a:endParaRPr lang="en-IN" sz="2200" dirty="0">
              <a:effectLst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9F59B-C04C-C427-0026-C6CCC923E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6" y="916590"/>
            <a:ext cx="1649390" cy="1649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B03E8-9FC7-C93E-CF49-5A7801C61E28}"/>
              </a:ext>
            </a:extLst>
          </p:cNvPr>
          <p:cNvSpPr txBox="1"/>
          <p:nvPr/>
        </p:nvSpPr>
        <p:spPr>
          <a:xfrm>
            <a:off x="2180969" y="1479675"/>
            <a:ext cx="61251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Postman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07FE1-E878-E386-9DF4-34E931415690}"/>
              </a:ext>
            </a:extLst>
          </p:cNvPr>
          <p:cNvSpPr txBox="1"/>
          <p:nvPr/>
        </p:nvSpPr>
        <p:spPr>
          <a:xfrm>
            <a:off x="1429352" y="1491485"/>
            <a:ext cx="9333295" cy="357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Social Networking Site is a full stack web application implemented by using Spring boot in Back-end and React in Frontend and 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mySQL</a:t>
            </a:r>
            <a:r>
              <a:rPr lang="en-US" b="0" i="0" dirty="0">
                <a:effectLst/>
                <a:latin typeface="Roboto" panose="02000000000000000000" pitchFamily="2" charset="0"/>
              </a:rPr>
              <a:t> is used for database.</a:t>
            </a:r>
          </a:p>
          <a:p>
            <a:pPr algn="just">
              <a:lnSpc>
                <a:spcPct val="115000"/>
              </a:lnSpc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15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It has some main functionalities: 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Login/Logout and 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Create Account 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 Create Post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User can visit his/her profile page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Like other posts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Search other users using their location, interest, email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Chat with other users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10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9899A-31DA-FCDF-48CA-B2A307298A93}"/>
              </a:ext>
            </a:extLst>
          </p:cNvPr>
          <p:cNvSpPr txBox="1"/>
          <p:nvPr/>
        </p:nvSpPr>
        <p:spPr>
          <a:xfrm>
            <a:off x="1790907" y="1587085"/>
            <a:ext cx="8173363" cy="396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IN" sz="2200" dirty="0">
                <a:effectLst/>
                <a:ea typeface="Arial" panose="020B0604020202020204" pitchFamily="34" charset="0"/>
              </a:rPr>
              <a:t>Following Features can be implemented in </a:t>
            </a:r>
            <a:r>
              <a:rPr lang="en-IN" sz="2200" dirty="0">
                <a:ea typeface="Arial" panose="020B0604020202020204" pitchFamily="34" charset="0"/>
              </a:rPr>
              <a:t>our project in future: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Comments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Visiting other people profile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Groups Activities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Adding Friends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Date of Birth Validation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Implementing Security Features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Updating </a:t>
            </a:r>
            <a:r>
              <a:rPr lang="en-IN" sz="2200" dirty="0">
                <a:ea typeface="Arial" panose="020B0604020202020204" pitchFamily="34" charset="0"/>
              </a:rPr>
              <a:t>user details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Deleting user account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Deployment of the project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6FB55-5C64-D42A-2DE2-F3449D92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33" y="3017018"/>
            <a:ext cx="2641235" cy="35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06C2F-BDF5-071B-EC7C-A93066E34658}"/>
              </a:ext>
            </a:extLst>
          </p:cNvPr>
          <p:cNvSpPr txBox="1"/>
          <p:nvPr/>
        </p:nvSpPr>
        <p:spPr>
          <a:xfrm>
            <a:off x="805451" y="1415303"/>
            <a:ext cx="688711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effectLst/>
                <a:latin typeface="-apple-system"/>
              </a:rPr>
              <a:t>Spring Boot Reference Documentation</a:t>
            </a:r>
          </a:p>
          <a:p>
            <a:r>
              <a:rPr lang="en-IN" i="0" dirty="0">
                <a:effectLst/>
                <a:latin typeface="-apple-system"/>
                <a:hlinkClick r:id="rId4"/>
              </a:rPr>
              <a:t>https://docs.spring.io/spring-boot/docs/current/reference/htmlsingle/</a:t>
            </a:r>
            <a:br>
              <a:rPr lang="en-IN" b="1" i="0" dirty="0">
                <a:effectLst/>
                <a:latin typeface="-apple-system"/>
              </a:rPr>
            </a:br>
            <a:endParaRPr lang="en-IN" b="1" i="0" dirty="0">
              <a:effectLst/>
              <a:latin typeface="-apple-system"/>
            </a:endParaRPr>
          </a:p>
          <a:p>
            <a:endParaRPr lang="en-IN" i="0" dirty="0">
              <a:effectLst/>
              <a:latin typeface="-apple-system"/>
            </a:endParaRPr>
          </a:p>
          <a:p>
            <a:r>
              <a:rPr lang="en-IN" b="1" dirty="0">
                <a:latin typeface="-apple-system"/>
              </a:rPr>
              <a:t>React </a:t>
            </a:r>
            <a:r>
              <a:rPr lang="en-IN" b="1" dirty="0" err="1">
                <a:latin typeface="-apple-system"/>
              </a:rPr>
              <a:t>Js</a:t>
            </a:r>
            <a:r>
              <a:rPr lang="en-IN" b="1" dirty="0">
                <a:latin typeface="-apple-system"/>
              </a:rPr>
              <a:t> official Documentation</a:t>
            </a:r>
          </a:p>
          <a:p>
            <a:r>
              <a:rPr lang="en-IN" i="0" dirty="0">
                <a:effectLst/>
                <a:latin typeface="-apple-system"/>
                <a:hlinkClick r:id="rId5"/>
              </a:rPr>
              <a:t>https://legacy.reactjs.org/docs/create-a-new-react-app.html</a:t>
            </a:r>
            <a:endParaRPr lang="en-IN" i="0" dirty="0">
              <a:effectLst/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i="0" dirty="0">
                <a:effectLst/>
                <a:latin typeface="-apple-system"/>
              </a:rPr>
              <a:t>CSS References </a:t>
            </a:r>
          </a:p>
          <a:p>
            <a:r>
              <a:rPr lang="en-IN" i="0" dirty="0">
                <a:effectLst/>
                <a:latin typeface="-apple-system"/>
                <a:hlinkClick r:id="rId6"/>
              </a:rPr>
              <a:t>https://developer.mozilla.org/en-US/docs/Web/CSS/Reference</a:t>
            </a:r>
            <a:endParaRPr lang="en-IN" i="0" dirty="0">
              <a:effectLst/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dirty="0">
                <a:effectLst/>
              </a:rPr>
              <a:t>JavaScript reference</a:t>
            </a:r>
          </a:p>
          <a:p>
            <a:r>
              <a:rPr lang="en-IN" i="0" dirty="0">
                <a:effectLst/>
                <a:latin typeface="-apple-system"/>
                <a:hlinkClick r:id="rId7"/>
              </a:rPr>
              <a:t>https://developer.mozilla.org/en-US/docs/Web/JavaScript/Reference</a:t>
            </a:r>
            <a:endParaRPr lang="en-IN" i="0" dirty="0">
              <a:effectLst/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i="0" dirty="0">
                <a:effectLst/>
                <a:latin typeface="-apple-system"/>
              </a:rPr>
              <a:t>Java official Documentation</a:t>
            </a:r>
          </a:p>
          <a:p>
            <a:r>
              <a:rPr lang="en-IN" i="0" dirty="0">
                <a:effectLst/>
                <a:latin typeface="-apple-system"/>
                <a:hlinkClick r:id="rId8"/>
              </a:rPr>
              <a:t>https://docs.oracle.com/javase/8/docs/</a:t>
            </a:r>
            <a:endParaRPr lang="en-IN" i="0" dirty="0">
              <a:effectLst/>
              <a:latin typeface="-apple-system"/>
            </a:endParaRPr>
          </a:p>
          <a:p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29C99-B15F-7DD2-FAAE-DB6A3E46D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3" y="4746025"/>
            <a:ext cx="4986867" cy="22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F7372-738C-C654-8FEB-8CB2D8EC0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57" y="1542168"/>
            <a:ext cx="4227286" cy="42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4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639" y="-6639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DF28F-771F-D180-B602-4C9BA18965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940" y="1503679"/>
            <a:ext cx="10061497" cy="446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Table of contents</a:t>
            </a:r>
            <a:endParaRPr lang="en-IN" dirty="0">
              <a:solidFill>
                <a:schemeClr val="accent2">
                  <a:lumMod val="50000"/>
                </a:schemeClr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IN" sz="24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 </a:t>
            </a:r>
            <a:endParaRPr lang="en-IN" sz="1400" b="1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Introduction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Project Overview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Architecture Design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User Interface Design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Back-end Development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Front-end Development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Conclusion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Future Work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References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E</a:t>
            </a:r>
            <a:r>
              <a:rPr lang="en-IN" sz="2200" dirty="0">
                <a:effectLst/>
                <a:ea typeface="Arial" panose="020B0604020202020204" pitchFamily="34" charset="0"/>
              </a:rPr>
              <a:t>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1998F-3E09-B27B-F8B5-10C66E595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60" y="3234475"/>
            <a:ext cx="3271909" cy="32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2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A6B4E1-DB62-ABC8-9376-891CD4ACDF4E}"/>
              </a:ext>
            </a:extLst>
          </p:cNvPr>
          <p:cNvSpPr txBox="1"/>
          <p:nvPr/>
        </p:nvSpPr>
        <p:spPr>
          <a:xfrm>
            <a:off x="2346744" y="2060236"/>
            <a:ext cx="8971495" cy="304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Introducing our social networking site that revolutionizes social connectivity. With a focus on meaningful connections and a seamless user experience, our site offers exciting features such as personalized user profiles, easy search and discovery, a curated news feed, secure messaging and chat, interest-based groups, and robust privacy and security measures. </a:t>
            </a: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Connect, share, and build relationships in a whole new way.</a:t>
            </a:r>
            <a:endParaRPr lang="en-IN" dirty="0">
              <a:solidFill>
                <a:srgbClr val="002060"/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Introduction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0289E-45A6-2F30-3B4E-321F364C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9" y="1065646"/>
            <a:ext cx="2102351" cy="14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Project Overview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CB871-F71A-0AA9-2DC6-C9AA195CBD29}"/>
              </a:ext>
            </a:extLst>
          </p:cNvPr>
          <p:cNvSpPr txBox="1"/>
          <p:nvPr/>
        </p:nvSpPr>
        <p:spPr>
          <a:xfrm>
            <a:off x="490219" y="1349647"/>
            <a:ext cx="881887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Our social networking site revolutionizes social connectivity, focusing on meaningful connections and seamless experiences. </a:t>
            </a:r>
          </a:p>
          <a:p>
            <a:pPr algn="l"/>
            <a:endParaRPr lang="en-US" sz="22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Key features: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User Profiles: Showcase your identity, interests, and activities, enabling others to know you better.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Search and Discover: Find friends and like-minded individuals effortlessly.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News Feed: Stay updated with curated posts, photos, and activities from your network.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Messaging and Chat: Enjoy private conversations through our secure messaging system.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Privacy and Security: Robust measures safeguard your personal information, granting you control over privacy settings.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40103-8F37-4095-5608-8B8C16A1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25" y="859567"/>
            <a:ext cx="2293011" cy="24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EEDC0-3CC6-66B5-D744-43E72A9CA66B}"/>
              </a:ext>
            </a:extLst>
          </p:cNvPr>
          <p:cNvSpPr txBox="1"/>
          <p:nvPr/>
        </p:nvSpPr>
        <p:spPr>
          <a:xfrm>
            <a:off x="490219" y="1349647"/>
            <a:ext cx="1055515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002060"/>
                </a:solidFill>
                <a:effectLst/>
              </a:rPr>
              <a:t>Front-end: </a:t>
            </a:r>
            <a:r>
              <a:rPr lang="en-US" sz="2200" b="0" i="0" dirty="0">
                <a:solidFill>
                  <a:srgbClr val="002060"/>
                </a:solidFill>
                <a:effectLst/>
              </a:rPr>
              <a:t>Our social networking site boasts a responsive design that seamlessly adapts to various devices, ensuring optimal user experience.</a:t>
            </a:r>
          </a:p>
          <a:p>
            <a:pPr algn="l"/>
            <a:endParaRPr lang="en-US" sz="2200" b="0" i="0" dirty="0">
              <a:solidFill>
                <a:srgbClr val="002060"/>
              </a:solidFill>
              <a:effectLst/>
            </a:endParaRPr>
          </a:p>
          <a:p>
            <a:pPr algn="l"/>
            <a:r>
              <a:rPr lang="en-US" sz="2200" b="1" i="0" dirty="0">
                <a:solidFill>
                  <a:srgbClr val="002060"/>
                </a:solidFill>
                <a:effectLst/>
              </a:rPr>
              <a:t>Back-end: </a:t>
            </a:r>
            <a:r>
              <a:rPr lang="en-US" sz="2200" b="0" i="0" dirty="0">
                <a:solidFill>
                  <a:srgbClr val="002060"/>
                </a:solidFill>
                <a:effectLst/>
              </a:rPr>
              <a:t>The back-end of our platform comprises servers that handle crucial tasks such as data processing, logic implementation, and storage. RESTful APIs facilitate seamless communication between the front-end and back-end systems. User authentication, message routing, notifications, and other essential functionalities are efficiently managed by the back-end.</a:t>
            </a:r>
          </a:p>
          <a:p>
            <a:pPr algn="l"/>
            <a:endParaRPr lang="en-US" sz="2200" b="0" i="0" dirty="0">
              <a:solidFill>
                <a:srgbClr val="002060"/>
              </a:solidFill>
              <a:effectLst/>
            </a:endParaRPr>
          </a:p>
          <a:p>
            <a:pPr algn="l"/>
            <a:r>
              <a:rPr lang="en-US" sz="2200" b="1" i="0" dirty="0">
                <a:solidFill>
                  <a:srgbClr val="002060"/>
                </a:solidFill>
                <a:effectLst/>
              </a:rPr>
              <a:t>Database: </a:t>
            </a:r>
            <a:r>
              <a:rPr lang="en-US" sz="2200" b="0" i="0" dirty="0">
                <a:solidFill>
                  <a:srgbClr val="002060"/>
                </a:solidFill>
                <a:effectLst/>
              </a:rPr>
              <a:t>Our application leverages a robust database system to store and manage user profiles, chat history, and other pertinent data. The database is meticulously structured with well-defined tables, schemas, and relationships, ensuring efficient data management and retrieval.</a:t>
            </a:r>
          </a:p>
        </p:txBody>
      </p:sp>
    </p:spTree>
    <p:extLst>
      <p:ext uri="{BB962C8B-B14F-4D97-AF65-F5344CB8AC3E}">
        <p14:creationId xmlns:p14="http://schemas.microsoft.com/office/powerpoint/2010/main" val="50320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ADF428-9741-D350-042F-6BACBD254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5"/>
          <a:stretch/>
        </p:blipFill>
        <p:spPr>
          <a:xfrm>
            <a:off x="196313" y="1975799"/>
            <a:ext cx="10476526" cy="38871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3133DD-A7B7-F043-83FD-5F006B8D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21" y="3026692"/>
            <a:ext cx="1963891" cy="166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5E3C05-28BB-693B-4546-B852AD69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560" y="3961691"/>
            <a:ext cx="571580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74249F-9219-2000-2808-ED5C69791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938141"/>
            <a:ext cx="6027694" cy="58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1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2633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User Interface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F3BBB-36FE-E6E4-6217-C50A5E5EF88B}"/>
              </a:ext>
            </a:extLst>
          </p:cNvPr>
          <p:cNvSpPr txBox="1"/>
          <p:nvPr/>
        </p:nvSpPr>
        <p:spPr>
          <a:xfrm>
            <a:off x="490220" y="1349647"/>
            <a:ext cx="10657392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This section explains the design of the user interface, including wireframes,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mockups</a:t>
            </a: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and user flows.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36A21-5E47-E70A-06F7-0810E206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282" y="1820915"/>
            <a:ext cx="8008320" cy="3999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A2B1D-4F8D-7C85-671E-03ED6943C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003" y="1927215"/>
            <a:ext cx="8008320" cy="399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41804-D0A2-1DE8-BCBA-83666EFE4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284" y="2066064"/>
            <a:ext cx="7991635" cy="399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592029-0345-DBD9-C1A8-66D558E9D4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" b="1"/>
          <a:stretch/>
        </p:blipFill>
        <p:spPr>
          <a:xfrm>
            <a:off x="1930564" y="2165685"/>
            <a:ext cx="7991635" cy="3977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33FE5F-E0AB-8908-2DCA-5232E9A94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864" y="2248362"/>
            <a:ext cx="7872272" cy="3929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1C814F-9908-EB35-B829-DF55AC69D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951" y="2289301"/>
            <a:ext cx="8090552" cy="4045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EB602D-4654-E0AF-A641-06B4577622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30"/>
          <a:stretch/>
        </p:blipFill>
        <p:spPr>
          <a:xfrm>
            <a:off x="2627786" y="2439796"/>
            <a:ext cx="8009438" cy="39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088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2633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Back-end Development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6A81-F334-0D76-10FC-F69162C07E4E}"/>
              </a:ext>
            </a:extLst>
          </p:cNvPr>
          <p:cNvSpPr txBox="1"/>
          <p:nvPr/>
        </p:nvSpPr>
        <p:spPr>
          <a:xfrm>
            <a:off x="981075" y="2536709"/>
            <a:ext cx="107632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Spring Boot: A Java framework that streamlines the development of high-quality Spring applications by offering simplified setup, configuration, and built-in features for building robust backend systems.</a:t>
            </a:r>
          </a:p>
          <a:p>
            <a:pPr algn="l"/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Hibernate: A Java-based ORM framework that facilitates seamless interaction between Java objects and databases, abstracting the complexity of SQL queries and providing a convenient mapping mechanism.</a:t>
            </a:r>
          </a:p>
          <a:p>
            <a:pPr algn="l"/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Dependencies: Essential components required for the project's functionality, including Spring </a:t>
            </a:r>
            <a:r>
              <a:rPr lang="en-US" sz="2000" b="0" i="0" dirty="0" err="1">
                <a:solidFill>
                  <a:srgbClr val="002060"/>
                </a:solidFill>
                <a:effectLst/>
                <a:latin typeface="Söhne"/>
              </a:rPr>
              <a:t>Devtools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 for development efficiency, Spring Web for web-based features, MySQL Driver for connecting to the MySQL database, Lombok for reducing boilerplate code, and JPA for managing the persistence layer.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1606-A720-15D3-1441-A854A81C2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214302"/>
            <a:ext cx="2190748" cy="563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B19AC-D78A-0460-FD68-9A2116839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37" y="1111982"/>
            <a:ext cx="1314450" cy="784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47ADA-6B71-13DA-5F45-FC173653C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3" y="976757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GSA Template" id="{7EF025AB-56D0-42C6-8D01-6D7BD15986E7}" vid="{13FEAC2C-1A59-4677-B9C8-864B00C2BF8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2681</TotalTime>
  <Words>814</Words>
  <Application>Microsoft Office PowerPoint</Application>
  <PresentationFormat>Widescreen</PresentationFormat>
  <Paragraphs>123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Roboto</vt:lpstr>
      <vt:lpstr>Söhne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K [MUBC]</dc:creator>
  <cp:lastModifiedBy>Mahaan Lal Srivastav</cp:lastModifiedBy>
  <cp:revision>10</cp:revision>
  <dcterms:created xsi:type="dcterms:W3CDTF">2023-04-15T11:22:40Z</dcterms:created>
  <dcterms:modified xsi:type="dcterms:W3CDTF">2023-06-01T07:01:16Z</dcterms:modified>
</cp:coreProperties>
</file>